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5" r:id="rId1"/>
    <p:sldMasterId id="2147483697" r:id="rId2"/>
    <p:sldMasterId id="2147483683" r:id="rId3"/>
  </p:sldMasterIdLst>
  <p:notesMasterIdLst>
    <p:notesMasterId r:id="rId15"/>
  </p:notesMasterIdLst>
  <p:handoutMasterIdLst>
    <p:handoutMasterId r:id="rId16"/>
  </p:handoutMasterIdLst>
  <p:sldIdLst>
    <p:sldId id="307" r:id="rId4"/>
    <p:sldId id="263" r:id="rId5"/>
    <p:sldId id="309" r:id="rId6"/>
    <p:sldId id="258" r:id="rId7"/>
    <p:sldId id="310" r:id="rId8"/>
    <p:sldId id="260" r:id="rId9"/>
    <p:sldId id="264" r:id="rId10"/>
    <p:sldId id="259" r:id="rId11"/>
    <p:sldId id="311" r:id="rId12"/>
    <p:sldId id="261" r:id="rId13"/>
    <p:sldId id="262" r:id="rId14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mbria Math" panose="02040503050406030204" pitchFamily="18" charset="0"/>
      <p:regular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DBDB"/>
    <a:srgbClr val="DCCC6A"/>
    <a:srgbClr val="54585A"/>
    <a:srgbClr val="FFCC00"/>
    <a:srgbClr val="004376"/>
    <a:srgbClr val="F9F6E5"/>
    <a:srgbClr val="FF640F"/>
    <a:srgbClr val="B3A369"/>
    <a:srgbClr val="6D6137"/>
    <a:srgbClr val="0030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4F4E9D-3CB6-D64F-BDC8-E591CB977FFD}" v="180" dt="2023-11-28T04:32:28.3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7"/>
  </p:normalViewPr>
  <p:slideViewPr>
    <p:cSldViewPr snapToGrid="0">
      <p:cViewPr varScale="1">
        <p:scale>
          <a:sx n="103" d="100"/>
          <a:sy n="103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CA6E295-2078-3A4C-9B3B-128821A974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03100D-CACA-0F41-B537-339726C6A50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77CCEE-F6A5-9F4C-8CE3-50501077053A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8C585-FF88-2E4D-AADE-9C9529D2F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F8045-3A37-824A-8710-57C502BDEF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57D50-C692-A448-91EE-4B0FAD320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939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90FB0-7803-314F-9BE0-3772887DCBDE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A5D7CC-4584-7D4D-9AC5-26861B0A2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37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Adaptive cruise control, early braking systems, blind spot monitoring </a:t>
            </a:r>
            <a:r>
              <a:rPr lang="en-US" err="1"/>
              <a:t>etc</a:t>
            </a:r>
            <a:endParaRPr lang="en-US"/>
          </a:p>
          <a:p>
            <a:r>
              <a:rPr lang="en-US"/>
              <a:t>Robust to weather conditions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535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1 and 2: Transforms which preserve the spatial relatedness of points</a:t>
            </a:r>
          </a:p>
          <a:p>
            <a:pPr marL="0" indent="0">
              <a:buNone/>
            </a:pPr>
            <a:r>
              <a:rPr lang="en-US"/>
              <a:t>3: Doppler directly correlated to the velocity of movement and Intensity correlates to the size of the object. Impact the final latent features</a:t>
            </a:r>
          </a:p>
          <a:p>
            <a:pPr marL="0" indent="0">
              <a:buNone/>
            </a:pPr>
            <a:r>
              <a:rPr lang="en-US"/>
              <a:t>4: </a:t>
            </a:r>
            <a:r>
              <a:rPr lang="en-US" err="1"/>
              <a:t>mmWave</a:t>
            </a:r>
            <a:r>
              <a:rPr lang="en-US"/>
              <a:t> data is extremely noisy 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Consider only 196 top points in the dataset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762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84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06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Specific = doppler and intensity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A5D7CC-4584-7D4D-9AC5-26861B0A27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727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14190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B05746-5DE4-07B1-5611-4EEBAF38DE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100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03F001E6-D6D1-A396-EE07-7790621213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71394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2BD7855-1EA6-1102-5122-4BF617ED2DC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140" y="142540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93DB0072-B1E4-2B67-CD64-AFD0CADC50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81000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12EFAB6-9D79-46A4-1400-FA689BD183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771394" y="3772092"/>
            <a:ext cx="3074469" cy="2081855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8E2A34E-676C-226E-E8A6-42635E9CC18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178140" y="3772092"/>
            <a:ext cx="3074469" cy="208185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41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2338" y="457201"/>
            <a:ext cx="716866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614203" y="457201"/>
            <a:ext cx="7196798" cy="498393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50"/>
            <a:ext cx="3932767" cy="31662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7AD69-3205-BCCD-4E2D-E72B1D3B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0D675-7591-9D83-10A1-2FEED657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pPr/>
              <a:t>11/27/23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7773C-2F41-C6E1-AAB5-9601AB5720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A169B0B5-D05E-C4AE-458A-3F4627989B4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381000" y="1435100"/>
            <a:ext cx="7510463" cy="4572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A2623B-F27F-1862-1049-4ADBDCD760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6888" y="1435100"/>
            <a:ext cx="3694112" cy="34178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233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ull Photo"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0">
            <a:extLst>
              <a:ext uri="{FF2B5EF4-FFF2-40B4-BE49-F238E27FC236}">
                <a16:creationId xmlns:a16="http://schemas.microsoft.com/office/drawing/2014/main" id="{03435116-8EC1-A548-452A-A5744ECD0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BE800B03-ECF5-F0B1-7514-4FC09CEC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14450-E163-A0FB-AE33-14F2CE668D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73770"/>
          <a:stretch/>
        </p:blipFill>
        <p:spPr>
          <a:xfrm>
            <a:off x="1" y="5059179"/>
            <a:ext cx="12191999" cy="1798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30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Plai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5FCBB805-91EF-D0F1-B5CA-BCA3290E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1372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Kende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28D4045A-E327-4892-6A89-6CBE5583D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6797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Tech Tow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6B75A76D-59A5-A55D-8427-D3105607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1624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s - Wrec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0">
            <a:extLst>
              <a:ext uri="{FF2B5EF4-FFF2-40B4-BE49-F238E27FC236}">
                <a16:creationId xmlns:a16="http://schemas.microsoft.com/office/drawing/2014/main" id="{E3126A54-2183-1E0F-7A09-1B69C88E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0686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2256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2256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8"/>
            <a:ext cx="5617633" cy="33624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8"/>
            <a:ext cx="5638800" cy="33624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e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10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1C16630-5558-9114-4463-47E138DB6255}"/>
              </a:ext>
            </a:extLst>
          </p:cNvPr>
          <p:cNvSpPr txBox="1">
            <a:spLocks/>
          </p:cNvSpPr>
          <p:nvPr userDrawn="1"/>
        </p:nvSpPr>
        <p:spPr>
          <a:xfrm>
            <a:off x="2447108" y="1680753"/>
            <a:ext cx="8682445" cy="2760617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3552819F-CE1E-70EB-07B5-3B61D257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8906692" cy="2595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D913C0-CC86-E0C0-B503-69104064E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108" y="4441370"/>
            <a:ext cx="8906692" cy="62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36126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7" r:id="rId2"/>
  </p:sldLayoutIdLst>
  <p:txStyles>
    <p:titleStyle>
      <a:lvl1pPr algn="l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342900" rtl="0" eaLnBrk="1" latinLnBrk="0" hangingPunct="1">
        <a:spcBef>
          <a:spcPct val="20000"/>
        </a:spcBef>
        <a:buFont typeface="Arial"/>
        <a:buNone/>
        <a:defRPr sz="1800" kern="1200">
          <a:solidFill>
            <a:srgbClr val="B3A369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555A20D-930F-A185-C845-C95F4365004A}"/>
              </a:ext>
            </a:extLst>
          </p:cNvPr>
          <p:cNvSpPr txBox="1">
            <a:spLocks/>
          </p:cNvSpPr>
          <p:nvPr userDrawn="1"/>
        </p:nvSpPr>
        <p:spPr>
          <a:xfrm>
            <a:off x="1746069" y="2137954"/>
            <a:ext cx="8699862" cy="2582091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3429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 cap="none" spc="0" baseline="0">
                <a:solidFill>
                  <a:srgbClr val="00305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4" name="Title Placeholder 10">
            <a:extLst>
              <a:ext uri="{FF2B5EF4-FFF2-40B4-BE49-F238E27FC236}">
                <a16:creationId xmlns:a16="http://schemas.microsoft.com/office/drawing/2014/main" id="{C83A85DD-FCD4-4A59-0F3C-B8F9FA030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654" y="1948985"/>
            <a:ext cx="8906692" cy="2960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5836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ctr" defTabSz="342900" rtl="0" eaLnBrk="1" latinLnBrk="0" hangingPunct="1">
        <a:spcBef>
          <a:spcPct val="0"/>
        </a:spcBef>
        <a:buNone/>
        <a:defRPr sz="6000" b="1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5"/>
            <a:ext cx="11429999" cy="4225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08329" y="6182540"/>
            <a:ext cx="1546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016554A5-B4DD-7045-B047-B7DA6D1E70A4}" type="datetimeFigureOut">
              <a:rPr lang="en-US" smtClean="0"/>
              <a:pPr/>
              <a:t>11/27/23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1000" y="6182540"/>
            <a:ext cx="9165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AE678206-0642-9F48-9727-6B519CB285F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93" r:id="rId4"/>
    <p:sldLayoutId id="2147483690" r:id="rId5"/>
    <p:sldLayoutId id="2147483691" r:id="rId6"/>
    <p:sldLayoutId id="2147483692" r:id="rId7"/>
    <p:sldLayoutId id="214748369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b="0" kern="1200">
          <a:solidFill>
            <a:srgbClr val="003057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gif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ACC4-8BA4-D145-6D28-7181D4BB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108" y="1846217"/>
            <a:ext cx="7707086" cy="2595153"/>
          </a:xfrm>
        </p:spPr>
        <p:txBody>
          <a:bodyPr>
            <a:noAutofit/>
          </a:bodyPr>
          <a:lstStyle/>
          <a:p>
            <a:r>
              <a:rPr lang="en-US" sz="4000"/>
              <a:t>Learning Unsupervised Representations for Sensing Humans with </a:t>
            </a:r>
            <a:r>
              <a:rPr lang="en-US" sz="4000" err="1"/>
              <a:t>mmWave</a:t>
            </a:r>
            <a:r>
              <a:rPr lang="en-US" sz="4000"/>
              <a:t> Radars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02467-1D6D-30DE-402A-35783DB9D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Nakul Singh and Aadesh Madnaik</a:t>
            </a:r>
          </a:p>
        </p:txBody>
      </p:sp>
    </p:spTree>
    <p:extLst>
      <p:ext uri="{BB962C8B-B14F-4D97-AF65-F5344CB8AC3E}">
        <p14:creationId xmlns:p14="http://schemas.microsoft.com/office/powerpoint/2010/main" val="3862558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2FCD3-DEC3-7AE4-CA9E-FA69BFD83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Experiments/Theory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95A9D-2A28-52A1-5696-DBF623CB3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29999" cy="5441793"/>
          </a:xfrm>
        </p:spPr>
        <p:txBody>
          <a:bodyPr/>
          <a:lstStyle/>
          <a:p>
            <a:r>
              <a:rPr lang="en-US"/>
              <a:t>Comparison of Validation loss of supervised model with trained and untrained encoder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Average error in estimation of joint position &lt; 10 cm</a:t>
            </a:r>
          </a:p>
          <a:p>
            <a:pPr lvl="1"/>
            <a:r>
              <a:rPr lang="en-US" u="sng"/>
              <a:t>Comparable to prior 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A1DC34-2FFA-BF67-DF7B-03E15366AC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515"/>
          <a:stretch/>
        </p:blipFill>
        <p:spPr>
          <a:xfrm>
            <a:off x="3482788" y="1788459"/>
            <a:ext cx="4155514" cy="279093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B3523E0-A7A1-6E34-5284-9E377EFD342C}"/>
              </a:ext>
            </a:extLst>
          </p:cNvPr>
          <p:cNvCxnSpPr/>
          <p:nvPr/>
        </p:nvCxnSpPr>
        <p:spPr>
          <a:xfrm>
            <a:off x="7395882" y="3832412"/>
            <a:ext cx="0" cy="33617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29E6090-8522-1E87-58C5-277AFF359539}"/>
              </a:ext>
            </a:extLst>
          </p:cNvPr>
          <p:cNvSpPr txBox="1"/>
          <p:nvPr/>
        </p:nvSpPr>
        <p:spPr>
          <a:xfrm>
            <a:off x="7571067" y="3799256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Clear stagnation in loss</a:t>
            </a:r>
          </a:p>
        </p:txBody>
      </p:sp>
    </p:spTree>
    <p:extLst>
      <p:ext uri="{BB962C8B-B14F-4D97-AF65-F5344CB8AC3E}">
        <p14:creationId xmlns:p14="http://schemas.microsoft.com/office/powerpoint/2010/main" val="1731591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699B0-20D2-64D1-C665-3EC04B756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 and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166CB-71DC-FA44-7115-EE55BC97F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29999" cy="564251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In this project, we have achieved goals: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Understood the shortcomings of prior work</a:t>
            </a:r>
          </a:p>
          <a:p>
            <a:pPr lvl="1"/>
            <a:r>
              <a:rPr lang="en-US"/>
              <a:t>Need for a lot of labelled training data</a:t>
            </a:r>
          </a:p>
          <a:p>
            <a:pPr lvl="1"/>
            <a:r>
              <a:rPr lang="en-US"/>
              <a:t>Inability to be generalized to different tasks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Built an autoencoder to learn the representations of point clouds</a:t>
            </a:r>
          </a:p>
          <a:p>
            <a:pPr lvl="1"/>
            <a:r>
              <a:rPr lang="en-US"/>
              <a:t>Specific to </a:t>
            </a:r>
            <a:r>
              <a:rPr lang="en-US" err="1"/>
              <a:t>mmWave</a:t>
            </a:r>
            <a:r>
              <a:rPr lang="en-US"/>
              <a:t> radar point clouds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Task-specific learning to map to skeleton model</a:t>
            </a:r>
          </a:p>
          <a:p>
            <a:pPr marL="457200" indent="-457200">
              <a:buFont typeface="+mj-lt"/>
              <a:buAutoNum type="arabicPeriod"/>
            </a:pPr>
            <a:endParaRPr lang="en-US"/>
          </a:p>
          <a:p>
            <a:pPr marL="0" indent="0">
              <a:buNone/>
            </a:pPr>
            <a:r>
              <a:rPr lang="en-US"/>
              <a:t>Through this project, we can conclude: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Models that use the same type of data need to first learn important aspects (representations), then make inferences (task-specific)</a:t>
            </a:r>
          </a:p>
          <a:p>
            <a:pPr marL="457200" indent="-457200">
              <a:buFont typeface="+mj-lt"/>
              <a:buAutoNum type="arabicPeriod"/>
            </a:pPr>
            <a:r>
              <a:rPr lang="en-US"/>
              <a:t>Limited training data no longer a problem</a:t>
            </a:r>
          </a:p>
          <a:p>
            <a:pPr marL="457200" indent="-457200">
              <a:buFont typeface="+mj-lt"/>
              <a:buAutoNum type="arabicPeriod"/>
            </a:pPr>
            <a:r>
              <a:rPr lang="en-US" err="1"/>
              <a:t>mmWave</a:t>
            </a:r>
            <a:r>
              <a:rPr lang="en-US"/>
              <a:t> radar Point Clouds are noisy BUT can still work with conventional models</a:t>
            </a:r>
          </a:p>
        </p:txBody>
      </p:sp>
    </p:spTree>
    <p:extLst>
      <p:ext uri="{BB962C8B-B14F-4D97-AF65-F5344CB8AC3E}">
        <p14:creationId xmlns:p14="http://schemas.microsoft.com/office/powerpoint/2010/main" val="303154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82B0F-D35E-6EC4-A0B3-A88955F75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are </a:t>
            </a:r>
            <a:r>
              <a:rPr lang="en-US" err="1"/>
              <a:t>mmWave</a:t>
            </a:r>
            <a:r>
              <a:rPr lang="en-US"/>
              <a:t> Radars?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20624-42B7-97A4-D2D4-48669549B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err="1"/>
              <a:t>mmWave</a:t>
            </a:r>
            <a:r>
              <a:rPr lang="en-US"/>
              <a:t>: 60 GHz</a:t>
            </a:r>
          </a:p>
          <a:p>
            <a:pPr lvl="1"/>
            <a:r>
              <a:rPr lang="en-US"/>
              <a:t>Communication + Sensing </a:t>
            </a:r>
          </a:p>
          <a:p>
            <a:pPr lvl="1"/>
            <a:endParaRPr lang="en-US"/>
          </a:p>
          <a:p>
            <a:r>
              <a:rPr lang="en-US"/>
              <a:t>Detection using reflected signals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1AFD452-DD1C-7546-6FA8-B05D0AEB0E6C}"/>
              </a:ext>
            </a:extLst>
          </p:cNvPr>
          <p:cNvGrpSpPr/>
          <p:nvPr/>
        </p:nvGrpSpPr>
        <p:grpSpPr>
          <a:xfrm>
            <a:off x="6670874" y="3489411"/>
            <a:ext cx="2956448" cy="2365158"/>
            <a:chOff x="6010271" y="1959115"/>
            <a:chExt cx="2956448" cy="23651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110F397-4B34-D0FA-6AC0-5996840EA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10271" y="1959115"/>
              <a:ext cx="2956448" cy="2365158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C74329E-A5DE-1501-A002-9E2DC7FB6C15}"/>
                </a:ext>
              </a:extLst>
            </p:cNvPr>
            <p:cNvSpPr/>
            <p:nvPr/>
          </p:nvSpPr>
          <p:spPr>
            <a:xfrm>
              <a:off x="6010271" y="4041849"/>
              <a:ext cx="447869" cy="2824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 descr="A close-up of a measuring device&#10;&#10;Description automatically generated">
            <a:extLst>
              <a:ext uri="{FF2B5EF4-FFF2-40B4-BE49-F238E27FC236}">
                <a16:creationId xmlns:a16="http://schemas.microsoft.com/office/drawing/2014/main" id="{10DF1DF8-1E2D-B5F4-211A-29CAD07FA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4660" y="1215483"/>
            <a:ext cx="7582678" cy="218002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EFC623D-6B16-64F6-B0A1-510C22A80DE8}"/>
              </a:ext>
            </a:extLst>
          </p:cNvPr>
          <p:cNvSpPr/>
          <p:nvPr/>
        </p:nvSpPr>
        <p:spPr>
          <a:xfrm>
            <a:off x="2948473" y="1978317"/>
            <a:ext cx="998376" cy="74622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Comm. systems</a:t>
            </a:r>
          </a:p>
        </p:txBody>
      </p:sp>
      <p:pic>
        <p:nvPicPr>
          <p:cNvPr id="13" name="Picture 12" descr="A hand drawing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670E27E2-56E6-2C2B-6ADA-6051E4484D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868" y="1225610"/>
            <a:ext cx="4406780" cy="2203390"/>
          </a:xfrm>
          <a:prstGeom prst="rect">
            <a:avLst/>
          </a:prstGeom>
        </p:spPr>
      </p:pic>
      <p:pic>
        <p:nvPicPr>
          <p:cNvPr id="15" name="Picture 14" descr="A close-up of a drawing&#10;&#10;Description automatically generated">
            <a:extLst>
              <a:ext uri="{FF2B5EF4-FFF2-40B4-BE49-F238E27FC236}">
                <a16:creationId xmlns:a16="http://schemas.microsoft.com/office/drawing/2014/main" id="{14866A3D-69D7-DBD7-4650-7D52ADCB11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8621" y="3321541"/>
            <a:ext cx="4674632" cy="2700898"/>
          </a:xfrm>
          <a:prstGeom prst="rect">
            <a:avLst/>
          </a:prstGeom>
        </p:spPr>
      </p:pic>
      <p:pic>
        <p:nvPicPr>
          <p:cNvPr id="17" name="Picture 16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EBB535AA-2DCD-C3E1-E398-CACFF30381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7816" y="3119193"/>
            <a:ext cx="6670873" cy="267430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1395494-616A-A68C-B735-FB67B2E4DD44}"/>
              </a:ext>
            </a:extLst>
          </p:cNvPr>
          <p:cNvSpPr txBox="1"/>
          <p:nvPr/>
        </p:nvSpPr>
        <p:spPr>
          <a:xfrm>
            <a:off x="2951930" y="5851128"/>
            <a:ext cx="60308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5D Data – (x, y, z, Doppler, Intensity)</a:t>
            </a:r>
          </a:p>
        </p:txBody>
      </p:sp>
    </p:spTree>
    <p:extLst>
      <p:ext uri="{BB962C8B-B14F-4D97-AF65-F5344CB8AC3E}">
        <p14:creationId xmlns:p14="http://schemas.microsoft.com/office/powerpoint/2010/main" val="2483938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0" grpId="0" animBg="1"/>
      <p:bldP spid="10" grpId="1" animBg="1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D0B5B4-C3F7-1F8F-10E4-C700789E3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1" y="1215485"/>
            <a:ext cx="5422640" cy="4989372"/>
          </a:xfrm>
        </p:spPr>
        <p:txBody>
          <a:bodyPr>
            <a:normAutofit/>
          </a:bodyPr>
          <a:lstStyle/>
          <a:p>
            <a:r>
              <a:rPr lang="en-US" err="1"/>
              <a:t>mmWave</a:t>
            </a:r>
            <a:r>
              <a:rPr lang="en-US"/>
              <a:t> as a sensing modality:</a:t>
            </a:r>
          </a:p>
          <a:p>
            <a:pPr lvl="1"/>
            <a:r>
              <a:rPr lang="en-US"/>
              <a:t>Commonly deployed on cars (warning systems), military applications</a:t>
            </a:r>
          </a:p>
          <a:p>
            <a:pPr lvl="1"/>
            <a:r>
              <a:rPr lang="en-US"/>
              <a:t>Privacy preserving, low-cost 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Prospective uses:</a:t>
            </a:r>
          </a:p>
          <a:p>
            <a:pPr lvl="1"/>
            <a:r>
              <a:rPr lang="en-US"/>
              <a:t>Rehabilitation systems</a:t>
            </a:r>
          </a:p>
          <a:p>
            <a:pPr lvl="1"/>
            <a:r>
              <a:rPr lang="en-US"/>
              <a:t>Fall detection</a:t>
            </a:r>
          </a:p>
          <a:p>
            <a:pPr lvl="1"/>
            <a:r>
              <a:rPr lang="en-US"/>
              <a:t>Non-contact vital monitoring</a:t>
            </a:r>
          </a:p>
          <a:p>
            <a:pPr marL="0" indent="0">
              <a:buNone/>
            </a:pPr>
            <a:endParaRPr lang="en-US"/>
          </a:p>
          <a:p>
            <a:r>
              <a:rPr lang="en-US" err="1"/>
              <a:t>mmWave</a:t>
            </a:r>
            <a:r>
              <a:rPr lang="en-US"/>
              <a:t> radar data is easy to obtain, but difficult to process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33F0D1-F23F-3D93-F18B-1902EC4F3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</a:t>
            </a:r>
          </a:p>
        </p:txBody>
      </p:sp>
      <p:pic>
        <p:nvPicPr>
          <p:cNvPr id="9" name="Picture 8" descr="A person's legs and a computer monitor&#10;&#10;Description automatically generated with medium confidence">
            <a:extLst>
              <a:ext uri="{FF2B5EF4-FFF2-40B4-BE49-F238E27FC236}">
                <a16:creationId xmlns:a16="http://schemas.microsoft.com/office/drawing/2014/main" id="{BAB93097-D731-5CA9-F34B-7B32B00E7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310" y="3005106"/>
            <a:ext cx="3360408" cy="24432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BF9BF2-DFE7-067A-4090-EFC580FAFA91}"/>
              </a:ext>
            </a:extLst>
          </p:cNvPr>
          <p:cNvSpPr txBox="1"/>
          <p:nvPr/>
        </p:nvSpPr>
        <p:spPr>
          <a:xfrm>
            <a:off x="9422363" y="3626542"/>
            <a:ext cx="28442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Several uses without a unifying framework!</a:t>
            </a:r>
          </a:p>
        </p:txBody>
      </p:sp>
      <p:pic>
        <p:nvPicPr>
          <p:cNvPr id="14" name="Picture 13" descr="A aerial view of cars on a street&#10;&#10;Description automatically generated">
            <a:extLst>
              <a:ext uri="{FF2B5EF4-FFF2-40B4-BE49-F238E27FC236}">
                <a16:creationId xmlns:a16="http://schemas.microsoft.com/office/drawing/2014/main" id="{279674AD-EC8C-1AE8-5670-9510AB0CB6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66" t="11638" r="3616"/>
          <a:stretch/>
        </p:blipFill>
        <p:spPr>
          <a:xfrm>
            <a:off x="5987310" y="432142"/>
            <a:ext cx="4488022" cy="219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338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AA6EF-EACE-B036-D05E-D3147E8ED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D1E83-EB23-BB0B-4783-1B28F19CA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3734926"/>
            <a:ext cx="11429999" cy="218239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/>
              <a:t>Balancing the pros and cons of prior work</a:t>
            </a:r>
          </a:p>
          <a:p>
            <a:r>
              <a:rPr lang="en-US" sz="2200" u="sng"/>
              <a:t>Unsupervised learning</a:t>
            </a:r>
            <a:r>
              <a:rPr lang="en-US" sz="2200"/>
              <a:t>: No labelling, generalized framework</a:t>
            </a:r>
          </a:p>
          <a:p>
            <a:r>
              <a:rPr lang="en-US" sz="2200" u="sng"/>
              <a:t>Supervised learning</a:t>
            </a:r>
            <a:r>
              <a:rPr lang="en-US" sz="2200"/>
              <a:t>: Task-specific framework</a:t>
            </a:r>
          </a:p>
          <a:p>
            <a:pPr lvl="1"/>
            <a:endParaRPr lang="en-US" sz="220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3F06C73-9540-D1B9-C129-79C3EEE0C5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2042132"/>
              </p:ext>
            </p:extLst>
          </p:nvPr>
        </p:nvGraphicFramePr>
        <p:xfrm>
          <a:off x="1716690" y="1345075"/>
          <a:ext cx="8499366" cy="177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160">
                  <a:extLst>
                    <a:ext uri="{9D8B030D-6E8A-4147-A177-3AD203B41FA5}">
                      <a16:colId xmlns:a16="http://schemas.microsoft.com/office/drawing/2014/main" val="4153492328"/>
                    </a:ext>
                  </a:extLst>
                </a:gridCol>
                <a:gridCol w="2367426">
                  <a:extLst>
                    <a:ext uri="{9D8B030D-6E8A-4147-A177-3AD203B41FA5}">
                      <a16:colId xmlns:a16="http://schemas.microsoft.com/office/drawing/2014/main" val="3289231719"/>
                    </a:ext>
                  </a:extLst>
                </a:gridCol>
                <a:gridCol w="1870842">
                  <a:extLst>
                    <a:ext uri="{9D8B030D-6E8A-4147-A177-3AD203B41FA5}">
                      <a16:colId xmlns:a16="http://schemas.microsoft.com/office/drawing/2014/main" val="3412731295"/>
                    </a:ext>
                  </a:extLst>
                </a:gridCol>
                <a:gridCol w="2984938">
                  <a:extLst>
                    <a:ext uri="{9D8B030D-6E8A-4147-A177-3AD203B41FA5}">
                      <a16:colId xmlns:a16="http://schemas.microsoft.com/office/drawing/2014/main" val="34090552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/>
                        <a:t>Prior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Goals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Advantages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Disadvantages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5827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err="1"/>
                        <a:t>PointNet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Classification, Semantic Segmentation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Generic Model for Point Cloud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Needs labelled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760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/>
                        <a:t>MARS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Mapping to skeleton model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Baseline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Needs labelled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9361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/>
                        <a:t>TGUL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Task-Agnostic Feature Extraction through ROI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Unsupervised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Does not work for 5D Point Clouds, Different kind of RF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2557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313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94F69A-028E-CD85-8C13-85ED398A3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3"/>
            <a:ext cx="11429999" cy="4225652"/>
          </a:xfrm>
        </p:spPr>
        <p:txBody>
          <a:bodyPr/>
          <a:lstStyle/>
          <a:p>
            <a:pPr marL="0" indent="0">
              <a:buNone/>
            </a:pPr>
            <a:r>
              <a:rPr lang="en-US" sz="2400"/>
              <a:t>Fusing Unsupervised and Supervised</a:t>
            </a:r>
          </a:p>
          <a:p>
            <a:r>
              <a:rPr lang="en-US" sz="2400"/>
              <a:t>Network which </a:t>
            </a:r>
            <a:r>
              <a:rPr lang="en-US" sz="2400" u="sng"/>
              <a:t>learns representations</a:t>
            </a:r>
          </a:p>
          <a:p>
            <a:r>
              <a:rPr lang="en-US" sz="2400"/>
              <a:t>Used for </a:t>
            </a:r>
            <a:r>
              <a:rPr lang="en-US" sz="2400" u="sng"/>
              <a:t>downstream supervised </a:t>
            </a:r>
            <a:r>
              <a:rPr lang="en-US" sz="2400"/>
              <a:t>tasks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C05F165-DE33-DDF0-0F14-B96944238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Overall Approach</a:t>
            </a:r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C61694F3-6F3D-BF12-A34A-E4A2D5580BEE}"/>
              </a:ext>
            </a:extLst>
          </p:cNvPr>
          <p:cNvSpPr/>
          <p:nvPr/>
        </p:nvSpPr>
        <p:spPr>
          <a:xfrm rot="5400000">
            <a:off x="3354517" y="3432027"/>
            <a:ext cx="1760482" cy="1260246"/>
          </a:xfrm>
          <a:prstGeom prst="trapezoi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lIns="0" tIns="0" rIns="0" bIns="0" rtlCol="0" anchor="ctr"/>
          <a:lstStyle/>
          <a:p>
            <a:pPr algn="ctr"/>
            <a:r>
              <a:rPr lang="en-US" sz="1600"/>
              <a:t>Learning Represent-</a:t>
            </a:r>
            <a:r>
              <a:rPr lang="en-US" sz="1600" err="1"/>
              <a:t>ations</a:t>
            </a:r>
            <a:endParaRPr lang="en-US" sz="160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B59E8CA7-D77B-0682-9B5A-E821A75EFD50}"/>
              </a:ext>
            </a:extLst>
          </p:cNvPr>
          <p:cNvSpPr/>
          <p:nvPr/>
        </p:nvSpPr>
        <p:spPr>
          <a:xfrm rot="5400000" flipH="1">
            <a:off x="5079271" y="3500470"/>
            <a:ext cx="1422399" cy="719987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EAE4792F-FFB6-7A70-411D-186667907392}"/>
              </a:ext>
            </a:extLst>
          </p:cNvPr>
          <p:cNvSpPr/>
          <p:nvPr/>
        </p:nvSpPr>
        <p:spPr>
          <a:xfrm rot="5400000" flipH="1">
            <a:off x="5193572" y="3570220"/>
            <a:ext cx="1422399" cy="719987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DE7C61E1-A889-D452-674B-667DF81B16BF}"/>
              </a:ext>
            </a:extLst>
          </p:cNvPr>
          <p:cNvSpPr/>
          <p:nvPr/>
        </p:nvSpPr>
        <p:spPr>
          <a:xfrm rot="5400000" flipH="1">
            <a:off x="5318838" y="3652870"/>
            <a:ext cx="1422399" cy="719987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E0E43381-0644-99D0-3ACF-F39949D6A871}"/>
              </a:ext>
            </a:extLst>
          </p:cNvPr>
          <p:cNvSpPr/>
          <p:nvPr/>
        </p:nvSpPr>
        <p:spPr>
          <a:xfrm rot="5400000" flipH="1">
            <a:off x="5450553" y="3750745"/>
            <a:ext cx="1422399" cy="719987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0" tIns="0" rIns="0" bIns="0" rtlCol="0" anchor="ctr"/>
          <a:lstStyle/>
          <a:p>
            <a:pPr algn="ctr"/>
            <a:r>
              <a:rPr lang="en-US" sz="1100"/>
              <a:t>Latent Features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4F3E349-E468-3DF8-BAF3-6DEC57AADEC6}"/>
              </a:ext>
            </a:extLst>
          </p:cNvPr>
          <p:cNvCxnSpPr>
            <a:cxnSpLocks/>
          </p:cNvCxnSpPr>
          <p:nvPr/>
        </p:nvCxnSpPr>
        <p:spPr>
          <a:xfrm>
            <a:off x="4952979" y="4062150"/>
            <a:ext cx="3951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Trapezoid 12">
            <a:extLst>
              <a:ext uri="{FF2B5EF4-FFF2-40B4-BE49-F238E27FC236}">
                <a16:creationId xmlns:a16="http://schemas.microsoft.com/office/drawing/2014/main" id="{10EF8165-DF3D-4F74-DD5A-DDBF1EBA6369}"/>
              </a:ext>
            </a:extLst>
          </p:cNvPr>
          <p:cNvSpPr/>
          <p:nvPr/>
        </p:nvSpPr>
        <p:spPr>
          <a:xfrm rot="5400000">
            <a:off x="7066127" y="2476375"/>
            <a:ext cx="991017" cy="719987"/>
          </a:xfrm>
          <a:prstGeom prst="trapezoid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/>
              <a:t>Task-specific network</a:t>
            </a:r>
          </a:p>
        </p:txBody>
      </p:sp>
      <p:sp>
        <p:nvSpPr>
          <p:cNvPr id="14" name="Trapezoid 13">
            <a:extLst>
              <a:ext uri="{FF2B5EF4-FFF2-40B4-BE49-F238E27FC236}">
                <a16:creationId xmlns:a16="http://schemas.microsoft.com/office/drawing/2014/main" id="{BDCAD308-CAE3-E95B-0479-8B4D52EB9DC0}"/>
              </a:ext>
            </a:extLst>
          </p:cNvPr>
          <p:cNvSpPr/>
          <p:nvPr/>
        </p:nvSpPr>
        <p:spPr>
          <a:xfrm rot="5400000">
            <a:off x="7057631" y="3627452"/>
            <a:ext cx="991017" cy="719987"/>
          </a:xfrm>
          <a:prstGeom prst="trapezoid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>
                <a:solidFill>
                  <a:schemeClr val="bg2">
                    <a:lumMod val="10000"/>
                  </a:schemeClr>
                </a:solidFill>
              </a:rPr>
              <a:t>Task-specific network</a:t>
            </a:r>
          </a:p>
        </p:txBody>
      </p:sp>
      <p:sp>
        <p:nvSpPr>
          <p:cNvPr id="15" name="Trapezoid 14">
            <a:extLst>
              <a:ext uri="{FF2B5EF4-FFF2-40B4-BE49-F238E27FC236}">
                <a16:creationId xmlns:a16="http://schemas.microsoft.com/office/drawing/2014/main" id="{D32FFA5D-0A87-6ADC-D857-85F97D9FD0B4}"/>
              </a:ext>
            </a:extLst>
          </p:cNvPr>
          <p:cNvSpPr/>
          <p:nvPr/>
        </p:nvSpPr>
        <p:spPr>
          <a:xfrm rot="5400000">
            <a:off x="7077416" y="4778529"/>
            <a:ext cx="991017" cy="719987"/>
          </a:xfrm>
          <a:prstGeom prst="trapezoid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>
                <a:solidFill>
                  <a:schemeClr val="bg2">
                    <a:lumMod val="10000"/>
                  </a:schemeClr>
                </a:solidFill>
              </a:rPr>
              <a:t>Task-specific network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570C4A6-E728-3772-2B21-8BFD9092A56D}"/>
              </a:ext>
            </a:extLst>
          </p:cNvPr>
          <p:cNvCxnSpPr>
            <a:cxnSpLocks/>
          </p:cNvCxnSpPr>
          <p:nvPr/>
        </p:nvCxnSpPr>
        <p:spPr>
          <a:xfrm flipV="1">
            <a:off x="6622483" y="2836368"/>
            <a:ext cx="464858" cy="113541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7F008A3-CBAE-76FA-1228-6949B9262CBF}"/>
              </a:ext>
            </a:extLst>
          </p:cNvPr>
          <p:cNvCxnSpPr/>
          <p:nvPr/>
        </p:nvCxnSpPr>
        <p:spPr>
          <a:xfrm>
            <a:off x="6622483" y="3971785"/>
            <a:ext cx="474133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C7FC88B-8668-5A7E-3DAE-552725C127C9}"/>
              </a:ext>
            </a:extLst>
          </p:cNvPr>
          <p:cNvCxnSpPr>
            <a:cxnSpLocks/>
          </p:cNvCxnSpPr>
          <p:nvPr/>
        </p:nvCxnSpPr>
        <p:spPr>
          <a:xfrm>
            <a:off x="6622483" y="3971785"/>
            <a:ext cx="468688" cy="109218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39354D7-1ED1-AC40-194E-4BF581E6B1D4}"/>
              </a:ext>
            </a:extLst>
          </p:cNvPr>
          <p:cNvCxnSpPr>
            <a:cxnSpLocks/>
          </p:cNvCxnSpPr>
          <p:nvPr/>
        </p:nvCxnSpPr>
        <p:spPr>
          <a:xfrm>
            <a:off x="8051779" y="2780860"/>
            <a:ext cx="3951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943E0CC-BD4B-E819-8C73-4CD75FAD50FD}"/>
              </a:ext>
            </a:extLst>
          </p:cNvPr>
          <p:cNvCxnSpPr>
            <a:cxnSpLocks/>
          </p:cNvCxnSpPr>
          <p:nvPr/>
        </p:nvCxnSpPr>
        <p:spPr>
          <a:xfrm>
            <a:off x="8051779" y="3956127"/>
            <a:ext cx="3951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B369EA8-5738-D911-89F5-20522DFE9819}"/>
              </a:ext>
            </a:extLst>
          </p:cNvPr>
          <p:cNvCxnSpPr>
            <a:cxnSpLocks/>
          </p:cNvCxnSpPr>
          <p:nvPr/>
        </p:nvCxnSpPr>
        <p:spPr>
          <a:xfrm>
            <a:off x="8051779" y="5169683"/>
            <a:ext cx="3951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E68FFFF-76E0-5D4F-C7BE-45C7172899F1}"/>
              </a:ext>
            </a:extLst>
          </p:cNvPr>
          <p:cNvSpPr txBox="1"/>
          <p:nvPr/>
        </p:nvSpPr>
        <p:spPr>
          <a:xfrm>
            <a:off x="3379395" y="4942391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Encoder</a:t>
            </a:r>
          </a:p>
          <a:p>
            <a:pPr algn="ctr"/>
            <a:r>
              <a:rPr lang="en-US"/>
              <a:t>(unsupervised)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996D00-457F-97F6-6010-A944B3CE374B}"/>
              </a:ext>
            </a:extLst>
          </p:cNvPr>
          <p:cNvSpPr txBox="1"/>
          <p:nvPr/>
        </p:nvSpPr>
        <p:spPr>
          <a:xfrm>
            <a:off x="6826017" y="5659407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(supervised)</a:t>
            </a:r>
          </a:p>
        </p:txBody>
      </p:sp>
      <p:pic>
        <p:nvPicPr>
          <p:cNvPr id="24" name="Picture 2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518411F1-91C2-511F-B57E-5A73DBAEC9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439" b="25356"/>
          <a:stretch/>
        </p:blipFill>
        <p:spPr>
          <a:xfrm>
            <a:off x="613771" y="3219014"/>
            <a:ext cx="2238798" cy="199619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5BA017A-28F7-65FD-E617-AFF5986E0B3B}"/>
              </a:ext>
            </a:extLst>
          </p:cNvPr>
          <p:cNvSpPr txBox="1"/>
          <p:nvPr/>
        </p:nvSpPr>
        <p:spPr>
          <a:xfrm>
            <a:off x="613771" y="5288076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Point Cloud Stream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76A0CE0-1270-BD5E-BA14-130A0B7051F2}"/>
              </a:ext>
            </a:extLst>
          </p:cNvPr>
          <p:cNvCxnSpPr>
            <a:cxnSpLocks/>
          </p:cNvCxnSpPr>
          <p:nvPr/>
        </p:nvCxnSpPr>
        <p:spPr>
          <a:xfrm>
            <a:off x="2984284" y="4116947"/>
            <a:ext cx="3951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7" name="Picture 26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A95046E3-A009-CA50-6923-62DB22FD3D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439" b="25355"/>
          <a:stretch/>
        </p:blipFill>
        <p:spPr>
          <a:xfrm>
            <a:off x="8738135" y="1719622"/>
            <a:ext cx="1920690" cy="171256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E575E23-A453-085E-D740-9913B9F3013F}"/>
              </a:ext>
            </a:extLst>
          </p:cNvPr>
          <p:cNvSpPr txBox="1"/>
          <p:nvPr/>
        </p:nvSpPr>
        <p:spPr>
          <a:xfrm>
            <a:off x="10723900" y="2173799"/>
            <a:ext cx="1152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Skeleton Model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1CCE331-14C7-B6C8-87F4-219D455161A5}"/>
              </a:ext>
            </a:extLst>
          </p:cNvPr>
          <p:cNvSpPr txBox="1"/>
          <p:nvPr/>
        </p:nvSpPr>
        <p:spPr>
          <a:xfrm flipH="1">
            <a:off x="8648692" y="3514296"/>
            <a:ext cx="243539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/>
              <a:t>Right lunge</a:t>
            </a:r>
          </a:p>
          <a:p>
            <a:pPr marL="285750" indent="-285750">
              <a:buFont typeface="Arial" panose="020B0604020202020204" pitchFamily="34" charset="0"/>
              <a:buChar char="×"/>
            </a:pPr>
            <a:r>
              <a:rPr lang="en-US" sz="1400"/>
              <a:t>Left lunge</a:t>
            </a:r>
          </a:p>
          <a:p>
            <a:pPr marL="285750" indent="-285750">
              <a:buFont typeface="Arial" panose="020B0604020202020204" pitchFamily="34" charset="0"/>
              <a:buChar char="×"/>
            </a:pPr>
            <a:r>
              <a:rPr lang="en-US" sz="1400"/>
              <a:t>Squat</a:t>
            </a:r>
          </a:p>
          <a:p>
            <a:pPr marL="285750" indent="-285750">
              <a:buFont typeface="Arial" panose="020B0604020202020204" pitchFamily="34" charset="0"/>
              <a:buChar char="×"/>
            </a:pPr>
            <a:r>
              <a:rPr lang="en-US" sz="1400"/>
              <a:t>Right hand extension</a:t>
            </a:r>
          </a:p>
          <a:p>
            <a:pPr marL="285750" indent="-285750">
              <a:buFont typeface="Arial" panose="020B0604020202020204" pitchFamily="34" charset="0"/>
              <a:buChar char="×"/>
            </a:pPr>
            <a:r>
              <a:rPr lang="en-US" sz="1400"/>
              <a:t>…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ACEB75-D65C-4926-D6CD-E964F4E30DEA}"/>
              </a:ext>
            </a:extLst>
          </p:cNvPr>
          <p:cNvSpPr txBox="1"/>
          <p:nvPr/>
        </p:nvSpPr>
        <p:spPr>
          <a:xfrm>
            <a:off x="10486264" y="3456839"/>
            <a:ext cx="1549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Pose Classification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5CA52F-D6A0-EBFD-EE32-3D61C5653A2B}"/>
              </a:ext>
            </a:extLst>
          </p:cNvPr>
          <p:cNvSpPr txBox="1"/>
          <p:nvPr/>
        </p:nvSpPr>
        <p:spPr>
          <a:xfrm flipH="1">
            <a:off x="8628979" y="4889966"/>
            <a:ext cx="24353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/>
              <a:t>Alice</a:t>
            </a:r>
          </a:p>
          <a:p>
            <a:pPr marL="285750" indent="-285750">
              <a:buFont typeface="Arial" panose="020B0604020202020204" pitchFamily="34" charset="0"/>
              <a:buChar char="×"/>
            </a:pPr>
            <a:r>
              <a:rPr lang="en-US" sz="1400"/>
              <a:t>Bob</a:t>
            </a:r>
          </a:p>
          <a:p>
            <a:pPr marL="285750" indent="-285750">
              <a:buFont typeface="Arial" panose="020B0604020202020204" pitchFamily="34" charset="0"/>
              <a:buChar char="×"/>
            </a:pPr>
            <a:r>
              <a:rPr lang="en-US" sz="1400"/>
              <a:t>Claire</a:t>
            </a:r>
          </a:p>
          <a:p>
            <a:pPr marL="285750" indent="-285750">
              <a:buFont typeface="Arial" panose="020B0604020202020204" pitchFamily="34" charset="0"/>
              <a:buChar char="×"/>
            </a:pPr>
            <a:r>
              <a:rPr lang="en-US" sz="1400"/>
              <a:t>…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DA823E8-7C5B-916A-F2B1-E579D3ECDB0D}"/>
              </a:ext>
            </a:extLst>
          </p:cNvPr>
          <p:cNvSpPr txBox="1"/>
          <p:nvPr/>
        </p:nvSpPr>
        <p:spPr>
          <a:xfrm>
            <a:off x="9948912" y="4934188"/>
            <a:ext cx="1549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Person</a:t>
            </a:r>
          </a:p>
          <a:p>
            <a:pPr algn="ctr"/>
            <a:r>
              <a:rPr lang="en-US"/>
              <a:t>Identification</a:t>
            </a:r>
          </a:p>
        </p:txBody>
      </p:sp>
    </p:spTree>
    <p:extLst>
      <p:ext uri="{BB962C8B-B14F-4D97-AF65-F5344CB8AC3E}">
        <p14:creationId xmlns:p14="http://schemas.microsoft.com/office/powerpoint/2010/main" val="3248755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AE4BC-23F2-6A41-7F70-6D28F845B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Approach for Learning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69B40-BA10-76B5-FA89-C03FD8624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29999" cy="4925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Point Cloud processing must be</a:t>
            </a:r>
          </a:p>
          <a:p>
            <a:r>
              <a:rPr lang="en-US" sz="2200"/>
              <a:t>Invariant to rotation, scaling, </a:t>
            </a:r>
            <a:r>
              <a:rPr lang="en-US" sz="2200" err="1"/>
              <a:t>etc</a:t>
            </a:r>
            <a:endParaRPr lang="en-US" sz="2200"/>
          </a:p>
          <a:p>
            <a:r>
              <a:rPr lang="en-US" sz="2200"/>
              <a:t>Preserve spatial correlation</a:t>
            </a:r>
          </a:p>
          <a:p>
            <a:r>
              <a:rPr lang="en-US" sz="2200"/>
              <a:t>Take Doppler and Intensity into consideration</a:t>
            </a:r>
          </a:p>
          <a:p>
            <a:r>
              <a:rPr lang="en-US" sz="2200"/>
              <a:t>Robust to noisy input</a:t>
            </a:r>
          </a:p>
          <a:p>
            <a:pPr marL="457200" indent="-457200">
              <a:buFont typeface="+mj-lt"/>
              <a:buAutoNum type="arabicPeriod"/>
            </a:pPr>
            <a:endParaRPr lang="en-US"/>
          </a:p>
          <a:p>
            <a:pPr marL="0" indent="0">
              <a:buNone/>
            </a:pPr>
            <a:r>
              <a:rPr lang="en-US"/>
              <a:t>Autoencoder based on </a:t>
            </a:r>
            <a:r>
              <a:rPr lang="en-US" b="1" err="1"/>
              <a:t>PointNet</a:t>
            </a:r>
            <a:endParaRPr lang="en-US" b="1"/>
          </a:p>
          <a:p>
            <a:endParaRPr lang="en-US"/>
          </a:p>
          <a:p>
            <a:pPr marL="0" indent="0">
              <a:buNone/>
            </a:pPr>
            <a:r>
              <a:rPr lang="en-US"/>
              <a:t>Practical considerations</a:t>
            </a:r>
          </a:p>
          <a:p>
            <a:r>
              <a:rPr lang="en-US" sz="2000"/>
              <a:t>Padding data with points from the same frame</a:t>
            </a:r>
          </a:p>
          <a:p>
            <a:r>
              <a:rPr lang="en-US" sz="2000"/>
              <a:t>Select points with the highest intensity</a:t>
            </a:r>
          </a:p>
        </p:txBody>
      </p:sp>
      <p:sp>
        <p:nvSpPr>
          <p:cNvPr id="21" name="Trapezoid 20">
            <a:extLst>
              <a:ext uri="{FF2B5EF4-FFF2-40B4-BE49-F238E27FC236}">
                <a16:creationId xmlns:a16="http://schemas.microsoft.com/office/drawing/2014/main" id="{08AD9891-A0DB-452F-1016-FCD6B046D7DD}"/>
              </a:ext>
            </a:extLst>
          </p:cNvPr>
          <p:cNvSpPr/>
          <p:nvPr/>
        </p:nvSpPr>
        <p:spPr>
          <a:xfrm rot="5400000">
            <a:off x="7643069" y="3462140"/>
            <a:ext cx="1061623" cy="719987"/>
          </a:xfrm>
          <a:prstGeom prst="trapezoi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lIns="0" tIns="0" rIns="0" bIns="0" rtlCol="0" anchor="ctr"/>
          <a:lstStyle/>
          <a:p>
            <a:pPr algn="ctr"/>
            <a:r>
              <a:rPr lang="en-US" sz="1050"/>
              <a:t>Encoder</a:t>
            </a:r>
          </a:p>
        </p:txBody>
      </p:sp>
      <p:sp>
        <p:nvSpPr>
          <p:cNvPr id="22" name="Parallelogram 21">
            <a:extLst>
              <a:ext uri="{FF2B5EF4-FFF2-40B4-BE49-F238E27FC236}">
                <a16:creationId xmlns:a16="http://schemas.microsoft.com/office/drawing/2014/main" id="{6718063A-C105-BBB5-E5DD-F4C913E1E6BA}"/>
              </a:ext>
            </a:extLst>
          </p:cNvPr>
          <p:cNvSpPr/>
          <p:nvPr/>
        </p:nvSpPr>
        <p:spPr>
          <a:xfrm rot="5400000" flipH="1">
            <a:off x="8883241" y="3336242"/>
            <a:ext cx="1061602" cy="588272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DBCDF89D-A814-431D-628C-125AB244DC22}"/>
              </a:ext>
            </a:extLst>
          </p:cNvPr>
          <p:cNvSpPr/>
          <p:nvPr/>
        </p:nvSpPr>
        <p:spPr>
          <a:xfrm rot="5400000" flipH="1">
            <a:off x="8997542" y="3405992"/>
            <a:ext cx="1061602" cy="588272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689F3441-310D-F97F-40E1-593ECCBBD3EC}"/>
              </a:ext>
            </a:extLst>
          </p:cNvPr>
          <p:cNvSpPr/>
          <p:nvPr/>
        </p:nvSpPr>
        <p:spPr>
          <a:xfrm rot="5400000" flipH="1">
            <a:off x="9122808" y="3488642"/>
            <a:ext cx="1061602" cy="588272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91D225E4-D5C8-8A7D-E5DA-87F6BD989279}"/>
              </a:ext>
            </a:extLst>
          </p:cNvPr>
          <p:cNvSpPr/>
          <p:nvPr/>
        </p:nvSpPr>
        <p:spPr>
          <a:xfrm rot="5400000" flipH="1">
            <a:off x="9254523" y="3586517"/>
            <a:ext cx="1061602" cy="588272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0" tIns="0" rIns="0" bIns="0" rtlCol="0" anchor="ctr"/>
          <a:lstStyle/>
          <a:p>
            <a:pPr algn="ctr"/>
            <a:r>
              <a:rPr lang="en-US" sz="900"/>
              <a:t>Latent Features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CC0D0AA-B3FB-FF90-BE3B-927A29D6E1DE}"/>
              </a:ext>
            </a:extLst>
          </p:cNvPr>
          <p:cNvCxnSpPr>
            <a:cxnSpLocks/>
          </p:cNvCxnSpPr>
          <p:nvPr/>
        </p:nvCxnSpPr>
        <p:spPr>
          <a:xfrm>
            <a:off x="8660165" y="3822134"/>
            <a:ext cx="3951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FD4752F-EB55-49A3-B969-59DCD6D1EF8C}"/>
              </a:ext>
            </a:extLst>
          </p:cNvPr>
          <p:cNvSpPr txBox="1"/>
          <p:nvPr/>
        </p:nvSpPr>
        <p:spPr>
          <a:xfrm>
            <a:off x="7429930" y="4408952"/>
            <a:ext cx="1487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/>
              <a:t>Learning </a:t>
            </a:r>
          </a:p>
          <a:p>
            <a:pPr algn="ctr"/>
            <a:r>
              <a:rPr lang="en-US" sz="1400"/>
              <a:t>Representations</a:t>
            </a:r>
          </a:p>
        </p:txBody>
      </p:sp>
      <p:pic>
        <p:nvPicPr>
          <p:cNvPr id="28" name="Picture 27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0EFEFE29-A7EC-80E0-EBEC-3190813FD2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439" b="25356"/>
          <a:stretch/>
        </p:blipFill>
        <p:spPr>
          <a:xfrm>
            <a:off x="5790263" y="3309255"/>
            <a:ext cx="1433635" cy="127828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E9376FC-25C2-A557-F875-88D3D16A6540}"/>
              </a:ext>
            </a:extLst>
          </p:cNvPr>
          <p:cNvSpPr txBox="1"/>
          <p:nvPr/>
        </p:nvSpPr>
        <p:spPr>
          <a:xfrm>
            <a:off x="5647698" y="4516673"/>
            <a:ext cx="17379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Point Cloud Stream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2E0B1E2-D9EB-330A-BCA5-FA9C992AE404}"/>
              </a:ext>
            </a:extLst>
          </p:cNvPr>
          <p:cNvCxnSpPr>
            <a:cxnSpLocks/>
          </p:cNvCxnSpPr>
          <p:nvPr/>
        </p:nvCxnSpPr>
        <p:spPr>
          <a:xfrm>
            <a:off x="7292483" y="3822134"/>
            <a:ext cx="3951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14CD814-5905-5D79-6D69-0E2D2B128A91}"/>
              </a:ext>
            </a:extLst>
          </p:cNvPr>
          <p:cNvCxnSpPr>
            <a:cxnSpLocks/>
          </p:cNvCxnSpPr>
          <p:nvPr/>
        </p:nvCxnSpPr>
        <p:spPr>
          <a:xfrm>
            <a:off x="10223676" y="3822979"/>
            <a:ext cx="3951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Trapezoid 34">
            <a:extLst>
              <a:ext uri="{FF2B5EF4-FFF2-40B4-BE49-F238E27FC236}">
                <a16:creationId xmlns:a16="http://schemas.microsoft.com/office/drawing/2014/main" id="{D9C66631-2B9E-6CBF-6B36-BD94E81768D3}"/>
              </a:ext>
            </a:extLst>
          </p:cNvPr>
          <p:cNvSpPr/>
          <p:nvPr/>
        </p:nvSpPr>
        <p:spPr>
          <a:xfrm rot="16200000">
            <a:off x="10592185" y="3452461"/>
            <a:ext cx="1061623" cy="719987"/>
          </a:xfrm>
          <a:prstGeom prst="trapezoi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" lIns="0" tIns="0" rIns="0" bIns="0" rtlCol="0" anchor="ctr"/>
          <a:lstStyle/>
          <a:p>
            <a:pPr algn="ctr"/>
            <a:r>
              <a:rPr lang="en-US" sz="1050"/>
              <a:t>Decoder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72DB940-21C6-523D-0E7A-9BF4045C25B8}"/>
              </a:ext>
            </a:extLst>
          </p:cNvPr>
          <p:cNvSpPr txBox="1"/>
          <p:nvPr/>
        </p:nvSpPr>
        <p:spPr>
          <a:xfrm>
            <a:off x="10323092" y="4408951"/>
            <a:ext cx="14879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/>
              <a:t>Unpacking</a:t>
            </a:r>
          </a:p>
          <a:p>
            <a:pPr algn="ctr"/>
            <a:r>
              <a:rPr lang="en-US" sz="1400"/>
              <a:t>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320459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A7F84-B558-CF5C-A9B3-E89693039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Approach for Task-Specific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6FFF37-8597-9D81-F573-277C4F2690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5"/>
            <a:ext cx="11429999" cy="5441794"/>
          </a:xfrm>
        </p:spPr>
        <p:txBody>
          <a:bodyPr/>
          <a:lstStyle/>
          <a:p>
            <a:r>
              <a:rPr lang="en-US"/>
              <a:t>Creating Skeleton Model from learned features</a:t>
            </a:r>
          </a:p>
          <a:p>
            <a:r>
              <a:rPr lang="en-US"/>
              <a:t>19 joints * 3 coordinates = 57 quantities - FIXED</a:t>
            </a:r>
          </a:p>
          <a:p>
            <a:r>
              <a:rPr lang="en-US"/>
              <a:t>Task-specific Network:</a:t>
            </a:r>
          </a:p>
          <a:p>
            <a:pPr lvl="1"/>
            <a:r>
              <a:rPr lang="en-US"/>
              <a:t>Simple, fully connected MLP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pPr marL="0" indent="0">
              <a:buNone/>
            </a:pPr>
            <a:r>
              <a:rPr lang="en-US" b="1"/>
              <a:t>Training data: 500 frames</a:t>
            </a:r>
            <a:r>
              <a:rPr lang="en-US"/>
              <a:t>. Down from 24,000!</a:t>
            </a: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2F46FE76-549C-559C-F86E-ECCBE0E31053}"/>
              </a:ext>
            </a:extLst>
          </p:cNvPr>
          <p:cNvSpPr/>
          <p:nvPr/>
        </p:nvSpPr>
        <p:spPr>
          <a:xfrm rot="5400000">
            <a:off x="3354517" y="3409449"/>
            <a:ext cx="1760482" cy="1260246"/>
          </a:xfrm>
          <a:prstGeom prst="trapezoid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lIns="0" tIns="0" rIns="0" bIns="0" rtlCol="0" anchor="ctr"/>
          <a:lstStyle/>
          <a:p>
            <a:pPr algn="ctr"/>
            <a:r>
              <a:rPr lang="en-US" sz="1600"/>
              <a:t>Encoder</a:t>
            </a:r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00101C67-FA39-1898-C25D-FB5569D9E16A}"/>
              </a:ext>
            </a:extLst>
          </p:cNvPr>
          <p:cNvSpPr/>
          <p:nvPr/>
        </p:nvSpPr>
        <p:spPr>
          <a:xfrm rot="5400000" flipH="1">
            <a:off x="5079271" y="3477892"/>
            <a:ext cx="1422399" cy="719987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6E8EA851-7A95-36C1-0B60-E5ECBADDF47B}"/>
              </a:ext>
            </a:extLst>
          </p:cNvPr>
          <p:cNvSpPr/>
          <p:nvPr/>
        </p:nvSpPr>
        <p:spPr>
          <a:xfrm rot="5400000" flipH="1">
            <a:off x="5193572" y="3547642"/>
            <a:ext cx="1422399" cy="719987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id="{1AB4A5BF-587C-9472-D678-0A1D5310E859}"/>
              </a:ext>
            </a:extLst>
          </p:cNvPr>
          <p:cNvSpPr/>
          <p:nvPr/>
        </p:nvSpPr>
        <p:spPr>
          <a:xfrm rot="5400000" flipH="1">
            <a:off x="5318838" y="3630292"/>
            <a:ext cx="1422399" cy="719987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FD9E5511-7B90-C045-9883-9DEE2190FA08}"/>
              </a:ext>
            </a:extLst>
          </p:cNvPr>
          <p:cNvSpPr/>
          <p:nvPr/>
        </p:nvSpPr>
        <p:spPr>
          <a:xfrm rot="5400000" flipH="1">
            <a:off x="5450553" y="3728167"/>
            <a:ext cx="1422399" cy="719987"/>
          </a:xfrm>
          <a:prstGeom prst="parallelogram">
            <a:avLst>
              <a:gd name="adj" fmla="val 9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lIns="0" tIns="0" rIns="0" bIns="0" rtlCol="0" anchor="ctr"/>
          <a:lstStyle/>
          <a:p>
            <a:pPr algn="ctr"/>
            <a:r>
              <a:rPr lang="en-US" sz="1100"/>
              <a:t>Latent Features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F67090-F989-AEDC-DEC1-FF1087ECA61D}"/>
              </a:ext>
            </a:extLst>
          </p:cNvPr>
          <p:cNvCxnSpPr>
            <a:cxnSpLocks/>
          </p:cNvCxnSpPr>
          <p:nvPr/>
        </p:nvCxnSpPr>
        <p:spPr>
          <a:xfrm>
            <a:off x="4952979" y="4039572"/>
            <a:ext cx="3951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Trapezoid 9">
            <a:extLst>
              <a:ext uri="{FF2B5EF4-FFF2-40B4-BE49-F238E27FC236}">
                <a16:creationId xmlns:a16="http://schemas.microsoft.com/office/drawing/2014/main" id="{9891713E-4109-4271-E92C-62171FB4C340}"/>
              </a:ext>
            </a:extLst>
          </p:cNvPr>
          <p:cNvSpPr/>
          <p:nvPr/>
        </p:nvSpPr>
        <p:spPr>
          <a:xfrm rot="5400000">
            <a:off x="7068589" y="3431174"/>
            <a:ext cx="1666913" cy="1036066"/>
          </a:xfrm>
          <a:prstGeom prst="trapezoid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600"/>
              <a:t>Task-specific network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D89E8EF-CB7F-90F1-DCB5-8D000C541BBC}"/>
              </a:ext>
            </a:extLst>
          </p:cNvPr>
          <p:cNvCxnSpPr>
            <a:cxnSpLocks/>
          </p:cNvCxnSpPr>
          <p:nvPr/>
        </p:nvCxnSpPr>
        <p:spPr>
          <a:xfrm>
            <a:off x="6622483" y="3949207"/>
            <a:ext cx="56836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F1D191-3726-4A22-691B-D586258D1C43}"/>
              </a:ext>
            </a:extLst>
          </p:cNvPr>
          <p:cNvCxnSpPr>
            <a:cxnSpLocks/>
          </p:cNvCxnSpPr>
          <p:nvPr/>
        </p:nvCxnSpPr>
        <p:spPr>
          <a:xfrm>
            <a:off x="8540579" y="3907635"/>
            <a:ext cx="54697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4" name="Picture 13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41E70FE7-F219-273D-25EC-CD559867C7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439" b="25356"/>
          <a:stretch/>
        </p:blipFill>
        <p:spPr>
          <a:xfrm>
            <a:off x="613771" y="3196436"/>
            <a:ext cx="2238798" cy="199619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3139470-7FF8-3D19-FF07-8110A421969E}"/>
              </a:ext>
            </a:extLst>
          </p:cNvPr>
          <p:cNvSpPr txBox="1"/>
          <p:nvPr/>
        </p:nvSpPr>
        <p:spPr>
          <a:xfrm>
            <a:off x="640563" y="5208198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Point Cloud Stream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3AA113D-8FEA-9714-0064-E7630140268C}"/>
              </a:ext>
            </a:extLst>
          </p:cNvPr>
          <p:cNvCxnSpPr>
            <a:cxnSpLocks/>
          </p:cNvCxnSpPr>
          <p:nvPr/>
        </p:nvCxnSpPr>
        <p:spPr>
          <a:xfrm>
            <a:off x="2984284" y="4094369"/>
            <a:ext cx="39511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7" name="Picture 16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553BE6BE-4371-D785-F509-DF06F7BB5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439" b="25355"/>
          <a:stretch/>
        </p:blipFill>
        <p:spPr>
          <a:xfrm>
            <a:off x="9305997" y="3238088"/>
            <a:ext cx="1920690" cy="17125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5C5B19B-EE07-24CF-C7D7-451FC0D211D1}"/>
              </a:ext>
            </a:extLst>
          </p:cNvPr>
          <p:cNvSpPr txBox="1"/>
          <p:nvPr/>
        </p:nvSpPr>
        <p:spPr>
          <a:xfrm>
            <a:off x="9760607" y="5090171"/>
            <a:ext cx="1152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Skeleton Model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FCCCA8-3CFA-69BB-064F-EF82870453C7}"/>
              </a:ext>
            </a:extLst>
          </p:cNvPr>
          <p:cNvSpPr txBox="1"/>
          <p:nvPr/>
        </p:nvSpPr>
        <p:spPr>
          <a:xfrm>
            <a:off x="6941699" y="5090172"/>
            <a:ext cx="19206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Simple, fully connected MLP</a:t>
            </a:r>
          </a:p>
        </p:txBody>
      </p:sp>
    </p:spTree>
    <p:extLst>
      <p:ext uri="{BB962C8B-B14F-4D97-AF65-F5344CB8AC3E}">
        <p14:creationId xmlns:p14="http://schemas.microsoft.com/office/powerpoint/2010/main" val="225231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2FCD3-DEC3-7AE4-CA9E-FA69BFD83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Experiments/Theory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695A9D-2A28-52A1-5696-DBF623CB383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81000" y="1215485"/>
                <a:ext cx="11429999" cy="468777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1"/>
                  <a:t>Unsupervised (Autoencoder)</a:t>
                </a:r>
                <a:r>
                  <a:rPr lang="en-US"/>
                  <a:t> </a:t>
                </a:r>
              </a:p>
              <a:p>
                <a:r>
                  <a:rPr lang="en-US"/>
                  <a:t>Chamfer loss (on point cloud itself)</a:t>
                </a:r>
              </a:p>
              <a:p>
                <a:endParaRPr lang="en-US"/>
              </a:p>
              <a:p>
                <a:endParaRPr lang="en-US"/>
              </a:p>
              <a:p>
                <a:r>
                  <a:rPr lang="en-US"/>
                  <a:t>MSE loss (on doppler and intensity)</a:t>
                </a:r>
              </a:p>
              <a:p>
                <a:r>
                  <a:rPr lang="en-US"/>
                  <a:t>Weighted avg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𝐶h𝑎𝑚𝑓𝑒𝑟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𝑙𝑜𝑠𝑠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𝑀𝑆𝐸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𝑙𝑜𝑠𝑠</m:t>
                    </m:r>
                  </m:oMath>
                </a14:m>
                <a:endParaRPr lang="en-US"/>
              </a:p>
              <a:p>
                <a:endParaRPr lang="en-US"/>
              </a:p>
              <a:p>
                <a:endParaRPr lang="en-US"/>
              </a:p>
              <a:p>
                <a:pPr marL="0" indent="0">
                  <a:buNone/>
                </a:pPr>
                <a:r>
                  <a:rPr lang="en-US" b="1"/>
                  <a:t>Supervised (Skeleton Model)</a:t>
                </a:r>
              </a:p>
              <a:p>
                <a:r>
                  <a:rPr lang="en-US"/>
                  <a:t>MSE loss for supervised over 57 joints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695A9D-2A28-52A1-5696-DBF623CB38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1000" y="1215485"/>
                <a:ext cx="11429999" cy="4687774"/>
              </a:xfrm>
              <a:blipFill>
                <a:blip r:embed="rId3"/>
                <a:stretch>
                  <a:fillRect l="-854" t="-16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L14 - 3d deep learning on point cloud representation (analysis)">
            <a:extLst>
              <a:ext uri="{FF2B5EF4-FFF2-40B4-BE49-F238E27FC236}">
                <a16:creationId xmlns:a16="http://schemas.microsoft.com/office/drawing/2014/main" id="{E84F4FD1-F25D-2BDF-DFAC-0D49F2E56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540" y="2203823"/>
            <a:ext cx="6624918" cy="750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eep learning - how to calculate loss function? - Data Science Stack  Exchange">
            <a:extLst>
              <a:ext uri="{FF2B5EF4-FFF2-40B4-BE49-F238E27FC236}">
                <a16:creationId xmlns:a16="http://schemas.microsoft.com/office/drawing/2014/main" id="{24026717-BAB8-AD3A-88D3-5EF89ABEF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4359195"/>
            <a:ext cx="4486835" cy="2030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2197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E854DE3-7F6D-8F30-E04B-4AA8C79D7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Baseline trained on 24,000 frames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We train on 500 frames!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 u="sng"/>
              <a:t>50 times reduction</a:t>
            </a:r>
            <a:r>
              <a:rPr lang="en-US"/>
              <a:t> </a:t>
            </a:r>
          </a:p>
          <a:p>
            <a:pPr marL="0" indent="0">
              <a:buNone/>
            </a:pPr>
            <a:r>
              <a:rPr lang="en-US"/>
              <a:t>in data requirement (labelled)</a:t>
            </a:r>
            <a:endParaRPr lang="en-US" b="1" u="sn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E48F87-FDF8-90C7-A49E-66DCD1ACA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D9798C-61B8-73E6-F056-8CA2F4760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1536" y="200722"/>
            <a:ext cx="5900928" cy="59009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97F731-B85B-FB73-9F8C-1CA154A467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1536" y="200722"/>
            <a:ext cx="5900928" cy="59009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0984AE-F312-9F97-CEC5-2B883A2922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1536" y="200722"/>
            <a:ext cx="5900928" cy="59009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32A984F-6581-352F-C458-6AA83A4CED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9950" y="200722"/>
            <a:ext cx="5900400" cy="5900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2934A50-F90C-D87C-8BA2-EACA379574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31007" y="200722"/>
            <a:ext cx="5900400" cy="59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81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tle Page">
  <a:themeElements>
    <a:clrScheme name="Custom 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64CCC9"/>
      </a:accent2>
      <a:accent3>
        <a:srgbClr val="A3D233"/>
      </a:accent3>
      <a:accent4>
        <a:srgbClr val="EAAA00"/>
      </a:accent4>
      <a:accent5>
        <a:srgbClr val="008C95"/>
      </a:accent5>
      <a:accent6>
        <a:srgbClr val="7800FF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2.xml><?xml version="1.0" encoding="utf-8"?>
<a:theme xmlns:a="http://schemas.openxmlformats.org/drawingml/2006/main" name="Dividers">
  <a:themeElements>
    <a:clrScheme name="GA Tech 2021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EAAA00"/>
      </a:accent1>
      <a:accent2>
        <a:srgbClr val="64CCC9"/>
      </a:accent2>
      <a:accent3>
        <a:srgbClr val="A3D233"/>
      </a:accent3>
      <a:accent4>
        <a:srgbClr val="7800FF"/>
      </a:accent4>
      <a:accent5>
        <a:srgbClr val="008C95"/>
      </a:accent5>
      <a:accent6>
        <a:srgbClr val="E04F38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ATech_PPTtemplate_2021_wide" id="{E85096BA-033B-D848-B268-A76C8AE5D2A4}" vid="{1C4A0A5B-2267-F04A-B00C-3FCDF7CFA02E}"/>
    </a:ext>
  </a:extLst>
</a:theme>
</file>

<file path=ppt/theme/theme3.xml><?xml version="1.0" encoding="utf-8"?>
<a:theme xmlns:a="http://schemas.openxmlformats.org/drawingml/2006/main" name="Content Page">
  <a:themeElements>
    <a:clrScheme name="GT Theme">
      <a:dk1>
        <a:srgbClr val="003057"/>
      </a:dk1>
      <a:lt1>
        <a:srgbClr val="FFFFFF"/>
      </a:lt1>
      <a:dk2>
        <a:srgbClr val="545859"/>
      </a:dk2>
      <a:lt2>
        <a:srgbClr val="D6DBD3"/>
      </a:lt2>
      <a:accent1>
        <a:srgbClr val="B3A369"/>
      </a:accent1>
      <a:accent2>
        <a:srgbClr val="003057"/>
      </a:accent2>
      <a:accent3>
        <a:srgbClr val="54585A"/>
      </a:accent3>
      <a:accent4>
        <a:srgbClr val="D6DBD4"/>
      </a:accent4>
      <a:accent5>
        <a:srgbClr val="F9F6E5"/>
      </a:accent5>
      <a:accent6>
        <a:srgbClr val="EAAA00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Tech_PPTtemplate_2021_wide" id="{E85096BA-033B-D848-B268-A76C8AE5D2A4}" vid="{C86BDF43-62E5-5C4C-BBB8-C9F548430792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GATech_PPTtemplate_2021_wide</Template>
  <TotalTime>0</TotalTime>
  <Words>625</Words>
  <Application>Microsoft Macintosh PowerPoint</Application>
  <PresentationFormat>Widescreen</PresentationFormat>
  <Paragraphs>163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Cambria Math</vt:lpstr>
      <vt:lpstr>Calibri</vt:lpstr>
      <vt:lpstr>Wingdings</vt:lpstr>
      <vt:lpstr>Roboto</vt:lpstr>
      <vt:lpstr>Arial</vt:lpstr>
      <vt:lpstr>Title Page</vt:lpstr>
      <vt:lpstr>Dividers</vt:lpstr>
      <vt:lpstr>Content Page</vt:lpstr>
      <vt:lpstr>Learning Unsupervised Representations for Sensing Humans with mmWave Radars</vt:lpstr>
      <vt:lpstr>What are mmWave Radars?</vt:lpstr>
      <vt:lpstr>Motivation</vt:lpstr>
      <vt:lpstr>Approach</vt:lpstr>
      <vt:lpstr>Overall Approach</vt:lpstr>
      <vt:lpstr>Approach for Learning Features</vt:lpstr>
      <vt:lpstr>Approach for Task-Specific Learning</vt:lpstr>
      <vt:lpstr>Experiments/Theory</vt:lpstr>
      <vt:lpstr>Sample Results</vt:lpstr>
      <vt:lpstr>Experiments/Theory 2</vt:lpstr>
      <vt:lpstr>Summary and Conclusions</vt:lpstr>
    </vt:vector>
  </TitlesOfParts>
  <Company>Georgia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 and Charts  Style Guide</dc:title>
  <dc:creator>Perez, Raul N</dc:creator>
  <cp:lastModifiedBy>Madnaik, Aadesh</cp:lastModifiedBy>
  <cp:revision>1</cp:revision>
  <dcterms:created xsi:type="dcterms:W3CDTF">2022-08-24T13:02:54Z</dcterms:created>
  <dcterms:modified xsi:type="dcterms:W3CDTF">2023-11-28T04:32:28Z</dcterms:modified>
</cp:coreProperties>
</file>